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299" r:id="rId5"/>
    <p:sldId id="301" r:id="rId6"/>
    <p:sldId id="302" r:id="rId7"/>
    <p:sldId id="304" r:id="rId8"/>
    <p:sldId id="305" r:id="rId9"/>
    <p:sldId id="306" r:id="rId10"/>
    <p:sldId id="307" r:id="rId11"/>
    <p:sldId id="261" r:id="rId12"/>
    <p:sldId id="308" r:id="rId13"/>
    <p:sldId id="309" r:id="rId14"/>
    <p:sldId id="310" r:id="rId15"/>
    <p:sldId id="311" r:id="rId16"/>
    <p:sldId id="312" r:id="rId17"/>
    <p:sldId id="276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16.10.2020.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www.e-sfera.hr/dodatni-digitalni-sadrzaji/6c01b4cc-9276-469e-a8ec-e56ea764c9c3/assets/audio/09_u2__l1_oliver_s_hobbies_1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7oih0dfn20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6c01b4cc-9276-469e-a8ec-e56ea764c9c3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6c01b4cc-9276-469e-a8ec-e56ea764c9c3/assets/audio/07_u2__l1_ms_whitaker_1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6c01b4cc-9276-469e-a8ec-e56ea764c9c3/assets/audio/07_u2__l1_ms_whitaker_1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6c01b4cc-9276-469e-a8ec-e56ea764c9c3/assets/audio/08_u2__l1_imogen_s_hobby_1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4713" y="1485914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Time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enjoy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1440" y="3287722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work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of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heart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98257">
            <a:off x="638343" y="1325602"/>
            <a:ext cx="3230789" cy="432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9268"/>
            <a:ext cx="5104077" cy="68394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172" y="2457137"/>
            <a:ext cx="6266212" cy="34812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49059" y="43443"/>
            <a:ext cx="6646438" cy="3457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Oliver talking about his</a:t>
            </a:r>
            <a:r>
              <a:rPr lang="hr-HR" sz="2000" b="1" dirty="0"/>
              <a:t> </a:t>
            </a:r>
            <a:r>
              <a:rPr lang="en-US" sz="2000" b="1" dirty="0"/>
              <a:t>hobbies. Match his hobbies with</a:t>
            </a:r>
            <a:r>
              <a:rPr lang="hr-HR" sz="2000" b="1" dirty="0"/>
              <a:t> </a:t>
            </a:r>
            <a:r>
              <a:rPr lang="en-US" sz="2000" b="1" dirty="0"/>
              <a:t>the days of the week.</a:t>
            </a:r>
            <a:br>
              <a:rPr lang="hr-HR" sz="2000" b="1" dirty="0"/>
            </a:br>
            <a:r>
              <a:rPr lang="hr-HR" sz="2000" i="1" dirty="0"/>
              <a:t>Poslušaj zvučni zapis na sljedećoj poveznici i upari </a:t>
            </a:r>
            <a:r>
              <a:rPr lang="pl-PL" sz="2000" i="1" dirty="0"/>
              <a:t>hobije i dane u tjednu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https://www.e-sfera.hr/dodatni-digitalni-sadrzaji/6c01b4cc-9276-469e-a8ec-e56ea764c9c3/assets/audio/09_u2__l1_oliver_s_hobbies_1.mp3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7_10_Olivers_hobby">
            <a:hlinkClick r:id="" action="ppaction://media"/>
            <a:extLst>
              <a:ext uri="{FF2B5EF4-FFF2-40B4-BE49-F238E27FC236}">
                <a16:creationId xmlns:a16="http://schemas.microsoft.com/office/drawing/2014/main" id="{89955EB7-7D85-47F6-A06D-533905DDBD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8490" y="832691"/>
            <a:ext cx="609600" cy="609600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C5827B3-F524-4C38-A1B4-103608FD26E7}"/>
              </a:ext>
            </a:extLst>
          </p:cNvPr>
          <p:cNvSpPr txBox="1">
            <a:spLocks/>
          </p:cNvSpPr>
          <p:nvPr/>
        </p:nvSpPr>
        <p:spPr>
          <a:xfrm>
            <a:off x="7341201" y="4516065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B3C301F-46A6-445C-8D8A-543FE9469F39}"/>
              </a:ext>
            </a:extLst>
          </p:cNvPr>
          <p:cNvSpPr txBox="1">
            <a:spLocks/>
          </p:cNvSpPr>
          <p:nvPr/>
        </p:nvSpPr>
        <p:spPr>
          <a:xfrm>
            <a:off x="7341201" y="4806635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FEB9EE3-5708-476B-903C-BC29993143E8}"/>
              </a:ext>
            </a:extLst>
          </p:cNvPr>
          <p:cNvSpPr txBox="1">
            <a:spLocks/>
          </p:cNvSpPr>
          <p:nvPr/>
        </p:nvSpPr>
        <p:spPr>
          <a:xfrm>
            <a:off x="7465212" y="4516064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, 3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FA7AD4F-1F83-49DF-9D52-D0CE9422396B}"/>
              </a:ext>
            </a:extLst>
          </p:cNvPr>
          <p:cNvSpPr txBox="1">
            <a:spLocks/>
          </p:cNvSpPr>
          <p:nvPr/>
        </p:nvSpPr>
        <p:spPr>
          <a:xfrm>
            <a:off x="7341201" y="3662332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7DEC33D-65A0-45FF-BE44-7C3C66C0313A}"/>
              </a:ext>
            </a:extLst>
          </p:cNvPr>
          <p:cNvSpPr txBox="1">
            <a:spLocks/>
          </p:cNvSpPr>
          <p:nvPr/>
        </p:nvSpPr>
        <p:spPr>
          <a:xfrm>
            <a:off x="7341201" y="3952583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8E95942-62C3-4551-BFAD-94AD5B9BBA75}"/>
              </a:ext>
            </a:extLst>
          </p:cNvPr>
          <p:cNvSpPr txBox="1">
            <a:spLocks/>
          </p:cNvSpPr>
          <p:nvPr/>
        </p:nvSpPr>
        <p:spPr>
          <a:xfrm>
            <a:off x="7341201" y="5089008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489E2C81-9939-41F5-BC4B-DEB020ED894C}"/>
              </a:ext>
            </a:extLst>
          </p:cNvPr>
          <p:cNvSpPr txBox="1">
            <a:spLocks/>
          </p:cNvSpPr>
          <p:nvPr/>
        </p:nvSpPr>
        <p:spPr>
          <a:xfrm>
            <a:off x="7341201" y="4225814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89148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15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build="p"/>
      <p:bldP spid="13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1342" y="287576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65" y="268576"/>
            <a:ext cx="4186410" cy="55843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417975" y="1005025"/>
            <a:ext cx="7350904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1, </a:t>
            </a: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en-US" sz="2000" b="1" dirty="0"/>
              <a:t>the free time activities with the equipment you need to do them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 svaku aktivnost/hobi potreban je pribor ili alat ili oprema. Upari hobi i odgovarajući pribor/alat/opremu.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3" y="2558892"/>
            <a:ext cx="10858733" cy="35937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010D399-0852-4750-B81F-340819609466}"/>
              </a:ext>
            </a:extLst>
          </p:cNvPr>
          <p:cNvSpPr txBox="1">
            <a:spLocks/>
          </p:cNvSpPr>
          <p:nvPr/>
        </p:nvSpPr>
        <p:spPr>
          <a:xfrm>
            <a:off x="4853043" y="3127412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dvogled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29824DF-A6B7-488F-8FE7-2FFA358B057B}"/>
              </a:ext>
            </a:extLst>
          </p:cNvPr>
          <p:cNvSpPr txBox="1">
            <a:spLocks/>
          </p:cNvSpPr>
          <p:nvPr/>
        </p:nvSpPr>
        <p:spPr>
          <a:xfrm>
            <a:off x="8747393" y="2902408"/>
            <a:ext cx="27779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glazbene note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38A8D3A-E260-405F-B0AC-2C4290BCBB5A}"/>
              </a:ext>
            </a:extLst>
          </p:cNvPr>
          <p:cNvSpPr txBox="1">
            <a:spLocks/>
          </p:cNvSpPr>
          <p:nvPr/>
        </p:nvSpPr>
        <p:spPr>
          <a:xfrm>
            <a:off x="4417975" y="3785658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kaciga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E2A4003-F0AD-450C-BEAE-C2A334F107C6}"/>
              </a:ext>
            </a:extLst>
          </p:cNvPr>
          <p:cNvSpPr txBox="1">
            <a:spLocks/>
          </p:cNvSpPr>
          <p:nvPr/>
        </p:nvSpPr>
        <p:spPr>
          <a:xfrm>
            <a:off x="4174462" y="4111171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kockica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FAF35F6-5E60-4E1C-A572-C2783E2876CE}"/>
              </a:ext>
            </a:extLst>
          </p:cNvPr>
          <p:cNvSpPr txBox="1">
            <a:spLocks/>
          </p:cNvSpPr>
          <p:nvPr/>
        </p:nvSpPr>
        <p:spPr>
          <a:xfrm>
            <a:off x="7774027" y="5095493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motika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D1D2ED7-0D0B-4197-8865-DEAA137085BB}"/>
              </a:ext>
            </a:extLst>
          </p:cNvPr>
          <p:cNvSpPr txBox="1">
            <a:spLocks/>
          </p:cNvSpPr>
          <p:nvPr/>
        </p:nvSpPr>
        <p:spPr>
          <a:xfrm>
            <a:off x="4768579" y="4779626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teleskop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2FF36CA-7B5E-4826-9C48-B0CCAA1F05FB}"/>
              </a:ext>
            </a:extLst>
          </p:cNvPr>
          <p:cNvSpPr txBox="1">
            <a:spLocks/>
          </p:cNvSpPr>
          <p:nvPr/>
        </p:nvSpPr>
        <p:spPr>
          <a:xfrm>
            <a:off x="4527808" y="5105139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kistovi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3DB958E-EE6C-49D7-BBC9-EAB9363D7069}"/>
              </a:ext>
            </a:extLst>
          </p:cNvPr>
          <p:cNvSpPr txBox="1">
            <a:spLocks/>
          </p:cNvSpPr>
          <p:nvPr/>
        </p:nvSpPr>
        <p:spPr>
          <a:xfrm>
            <a:off x="6150918" y="4953130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igla i </a:t>
            </a:r>
            <a:br>
              <a:rPr lang="hr-HR" sz="2200" i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konac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22FD274-E129-415E-BF3F-79411A7AC274}"/>
              </a:ext>
            </a:extLst>
          </p:cNvPr>
          <p:cNvSpPr txBox="1">
            <a:spLocks/>
          </p:cNvSpPr>
          <p:nvPr/>
        </p:nvSpPr>
        <p:spPr>
          <a:xfrm>
            <a:off x="3282878" y="4119012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8026F6E-4BA0-4E4C-8E8D-A7FD8B7A1279}"/>
              </a:ext>
            </a:extLst>
          </p:cNvPr>
          <p:cNvSpPr txBox="1">
            <a:spLocks/>
          </p:cNvSpPr>
          <p:nvPr/>
        </p:nvSpPr>
        <p:spPr>
          <a:xfrm>
            <a:off x="3282878" y="5095493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85C49EC-F4E9-42BD-96D4-4D5ED5AAFCF0}"/>
              </a:ext>
            </a:extLst>
          </p:cNvPr>
          <p:cNvSpPr txBox="1">
            <a:spLocks/>
          </p:cNvSpPr>
          <p:nvPr/>
        </p:nvSpPr>
        <p:spPr>
          <a:xfrm>
            <a:off x="3282878" y="4465470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76DACE99-962D-4A6D-BA28-1F7A4043C621}"/>
              </a:ext>
            </a:extLst>
          </p:cNvPr>
          <p:cNvSpPr txBox="1">
            <a:spLocks/>
          </p:cNvSpPr>
          <p:nvPr/>
        </p:nvSpPr>
        <p:spPr>
          <a:xfrm>
            <a:off x="3282878" y="3480275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DEF7978-F62D-4739-9A59-813FCD19B338}"/>
              </a:ext>
            </a:extLst>
          </p:cNvPr>
          <p:cNvSpPr txBox="1">
            <a:spLocks/>
          </p:cNvSpPr>
          <p:nvPr/>
        </p:nvSpPr>
        <p:spPr>
          <a:xfrm>
            <a:off x="3282878" y="3124324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534E951B-BC4E-4AF2-89EE-446A2DC579C7}"/>
              </a:ext>
            </a:extLst>
          </p:cNvPr>
          <p:cNvSpPr txBox="1">
            <a:spLocks/>
          </p:cNvSpPr>
          <p:nvPr/>
        </p:nvSpPr>
        <p:spPr>
          <a:xfrm>
            <a:off x="3277018" y="5461634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3A1E2036-565A-48AB-98F6-49C274F1220E}"/>
              </a:ext>
            </a:extLst>
          </p:cNvPr>
          <p:cNvSpPr txBox="1">
            <a:spLocks/>
          </p:cNvSpPr>
          <p:nvPr/>
        </p:nvSpPr>
        <p:spPr>
          <a:xfrm>
            <a:off x="3277018" y="4789326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87803B8-F630-4637-829A-E40E245F99E9}"/>
              </a:ext>
            </a:extLst>
          </p:cNvPr>
          <p:cNvSpPr txBox="1">
            <a:spLocks/>
          </p:cNvSpPr>
          <p:nvPr/>
        </p:nvSpPr>
        <p:spPr>
          <a:xfrm>
            <a:off x="3277018" y="3787057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65" y="268576"/>
            <a:ext cx="4186410" cy="55843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609531" y="791619"/>
            <a:ext cx="7350904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2, </a:t>
            </a:r>
            <a:r>
              <a:rPr lang="en-US" sz="2000" b="1" dirty="0"/>
              <a:t>a short report about your free time activities or hobbies.</a:t>
            </a:r>
            <a:br>
              <a:rPr lang="hr-HR" sz="2000" b="1" dirty="0"/>
            </a:br>
            <a:r>
              <a:rPr lang="hr-HR" sz="2000" i="1" dirty="0"/>
              <a:t>Zapiši nekoliko rečenica o svom hobiju. Zatim u bilježnicu napiši zašto voliš svoj hobi. U 3. zadatku nalaze se USEFUL EXPRESSIONS kojima se možeš poslužiti u pisanju.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923" y="2130541"/>
            <a:ext cx="6672874" cy="35937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815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-16368"/>
            <a:ext cx="5141879" cy="687436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97919"/>
            <a:ext cx="6019800" cy="1407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https://learningapps.org/watch?v=p7oih0dfn20</a:t>
            </a: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62633" y="936707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7" y="1605777"/>
            <a:ext cx="7963048" cy="50543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8282937" y="1605777"/>
            <a:ext cx="3647718" cy="4169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photos with the people doing these hobbies.</a:t>
            </a:r>
            <a:br>
              <a:rPr lang="hr-HR" sz="2000" b="1" dirty="0"/>
            </a:br>
            <a:r>
              <a:rPr lang="hr-HR" sz="2000" i="1" dirty="0"/>
              <a:t>Upari fotografije osoba s podatcima u ponuđenoj tablici (ime, hobi, razlozi za bavljenje tim hobijem, vrijeme bavljenja hobijem, planovi za budućnost).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0CBC23E-1A45-42C8-B546-D2DCBE31D04F}"/>
              </a:ext>
            </a:extLst>
          </p:cNvPr>
          <p:cNvSpPr txBox="1">
            <a:spLocks/>
          </p:cNvSpPr>
          <p:nvPr/>
        </p:nvSpPr>
        <p:spPr>
          <a:xfrm>
            <a:off x="2410171" y="6244001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Michelle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52E9B52-69DE-443A-9CF3-B02F04589EEC}"/>
              </a:ext>
            </a:extLst>
          </p:cNvPr>
          <p:cNvSpPr txBox="1">
            <a:spLocks/>
          </p:cNvSpPr>
          <p:nvPr/>
        </p:nvSpPr>
        <p:spPr>
          <a:xfrm>
            <a:off x="518929" y="6244001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Robert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DBE417A-28D3-4F62-8FC3-8C5020A150D0}"/>
              </a:ext>
            </a:extLst>
          </p:cNvPr>
          <p:cNvSpPr txBox="1">
            <a:spLocks/>
          </p:cNvSpPr>
          <p:nvPr/>
        </p:nvSpPr>
        <p:spPr>
          <a:xfrm>
            <a:off x="4432487" y="6261499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Wayne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EECA336-2A3D-461F-9610-DA7F5E7D34F5}"/>
              </a:ext>
            </a:extLst>
          </p:cNvPr>
          <p:cNvSpPr txBox="1">
            <a:spLocks/>
          </p:cNvSpPr>
          <p:nvPr/>
        </p:nvSpPr>
        <p:spPr>
          <a:xfrm>
            <a:off x="6618606" y="6261499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Carol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7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1648614" y="911598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notebook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copy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table.</a:t>
            </a:r>
            <a:br>
              <a:rPr lang="hr-HR" sz="2000" b="1" dirty="0"/>
            </a:br>
            <a:r>
              <a:rPr lang="hr-HR" sz="2000" i="1" dirty="0"/>
              <a:t>Otvori svoju bilježnicu i precrtaj sljedeću tablicu.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941" y="1770380"/>
            <a:ext cx="7963048" cy="3317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648614" y="5374888"/>
            <a:ext cx="8208375" cy="3567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Odaberi tri prijatelja iz razreda, nazovi ih ili im pošalji poruku, te ispuni tablicu podacima o njihovim hobijima. </a:t>
            </a:r>
          </a:p>
        </p:txBody>
      </p:sp>
    </p:spTree>
    <p:extLst>
      <p:ext uri="{BB962C8B-B14F-4D97-AF65-F5344CB8AC3E}">
        <p14:creationId xmlns:p14="http://schemas.microsoft.com/office/powerpoint/2010/main" val="407401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-16368"/>
            <a:ext cx="5141879" cy="687436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7" y="98077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45" y="869433"/>
            <a:ext cx="5581894" cy="25272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6090674" y="1460448"/>
            <a:ext cx="5839981" cy="2559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Think of some hobbies for people who like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Razmislite koji bi hobi bio prikladan/zanimljiv osobama koje vole u zadatku navedene stvari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0FF2977B-7D9D-476F-92CB-59CB356FD8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45" y="3763355"/>
            <a:ext cx="5625066" cy="27266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CEA68B3-E881-4744-88EE-02133DD82BF8}"/>
              </a:ext>
            </a:extLst>
          </p:cNvPr>
          <p:cNvSpPr txBox="1">
            <a:spLocks/>
          </p:cNvSpPr>
          <p:nvPr/>
        </p:nvSpPr>
        <p:spPr>
          <a:xfrm>
            <a:off x="6090674" y="4298433"/>
            <a:ext cx="5839981" cy="2559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one person you know and</a:t>
            </a:r>
            <a:r>
              <a:rPr lang="hr-HR" sz="2000" b="1" dirty="0"/>
              <a:t> </a:t>
            </a:r>
            <a:r>
              <a:rPr lang="en-US" sz="2000" b="1" dirty="0"/>
              <a:t>describe his/her interests answering</a:t>
            </a:r>
            <a:r>
              <a:rPr lang="hr-HR" sz="2000" b="1" dirty="0"/>
              <a:t> </a:t>
            </a:r>
            <a:r>
              <a:rPr lang="en-US" sz="2000" b="1" dirty="0"/>
              <a:t>the questions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9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Odaberi jednu osobu i opiši njezine interese odgovarajući na ponuđena pitanja.</a:t>
            </a:r>
          </a:p>
        </p:txBody>
      </p:sp>
    </p:spTree>
    <p:extLst>
      <p:ext uri="{BB962C8B-B14F-4D97-AF65-F5344CB8AC3E}">
        <p14:creationId xmlns:p14="http://schemas.microsoft.com/office/powerpoint/2010/main" val="412564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-16368"/>
            <a:ext cx="5141879" cy="687436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1" y="2615955"/>
            <a:ext cx="11211151" cy="34010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54332" y="969794"/>
            <a:ext cx="5839981" cy="2559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down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interview </a:t>
            </a:r>
            <a:r>
              <a:rPr lang="hr-HR" sz="2000" b="1" dirty="0" err="1"/>
              <a:t>with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photos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Zamisli da intervjuiraš jednu od osoba iz 7. zadatka. Zapiši u svoju bilježnicu pitanja koja ćeš postaviti i odgovore te osobe. Koristi izraze iz 10. zadatka!</a:t>
            </a:r>
          </a:p>
        </p:txBody>
      </p:sp>
    </p:spTree>
    <p:extLst>
      <p:ext uri="{BB962C8B-B14F-4D97-AF65-F5344CB8AC3E}">
        <p14:creationId xmlns:p14="http://schemas.microsoft.com/office/powerpoint/2010/main" val="170814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2AF3F46D-1885-4F99-A383-C4EDF7FD19B6}"/>
              </a:ext>
            </a:extLst>
          </p:cNvPr>
          <p:cNvSpPr txBox="1">
            <a:spLocks/>
          </p:cNvSpPr>
          <p:nvPr/>
        </p:nvSpPr>
        <p:spPr>
          <a:xfrm>
            <a:off x="780360" y="2088821"/>
            <a:ext cx="10631277" cy="5073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2"/>
              </a:rPr>
              <a:t>https://www.e-sfera.hr/dodatni-digitalni-sadrzaji/6c01b4cc-9276-469e-a8ec-e56ea764c9c3/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Hobbies</a:t>
            </a:r>
            <a:r>
              <a:rPr lang="hr-HR" sz="2000" b="1" u="sng" dirty="0"/>
              <a:t> </a:t>
            </a:r>
            <a:r>
              <a:rPr lang="hr-HR" sz="2000" b="1" u="sng" dirty="0" err="1"/>
              <a:t>that</a:t>
            </a:r>
            <a:r>
              <a:rPr lang="hr-HR" sz="2000" b="1" u="sng" dirty="0"/>
              <a:t> </a:t>
            </a:r>
            <a:r>
              <a:rPr lang="hr-HR" sz="2000" b="1" u="sng" dirty="0" err="1"/>
              <a:t>help</a:t>
            </a:r>
            <a:r>
              <a:rPr lang="hr-HR" sz="2000" b="1" u="sng" dirty="0"/>
              <a:t> </a:t>
            </a:r>
            <a:r>
              <a:rPr lang="hr-HR" sz="2000" b="1" u="sng" dirty="0" err="1"/>
              <a:t>others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o </a:t>
            </a:r>
            <a:r>
              <a:rPr lang="hr-HR" sz="2000" b="1" dirty="0" err="1"/>
              <a:t>different</a:t>
            </a:r>
            <a:r>
              <a:rPr lang="hr-HR" sz="2000" b="1" dirty="0"/>
              <a:t> </a:t>
            </a:r>
            <a:r>
              <a:rPr lang="hr-HR" sz="2000" b="1" dirty="0" err="1"/>
              <a:t>hobbies</a:t>
            </a:r>
            <a:r>
              <a:rPr lang="hr-HR" sz="2000" b="1" dirty="0"/>
              <a:t>: </a:t>
            </a:r>
            <a:r>
              <a:rPr lang="hr-HR" sz="2000" b="1" dirty="0" err="1"/>
              <a:t>cooking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baking</a:t>
            </a:r>
            <a:r>
              <a:rPr lang="hr-HR" sz="2000" b="1" dirty="0"/>
              <a:t>, </a:t>
            </a:r>
            <a:r>
              <a:rPr lang="hr-HR" sz="2000" b="1" dirty="0" err="1"/>
              <a:t>volunteering</a:t>
            </a:r>
            <a:r>
              <a:rPr lang="hr-HR" sz="2000" b="1" dirty="0"/>
              <a:t>, </a:t>
            </a:r>
            <a:r>
              <a:rPr lang="hr-HR" sz="2000" b="1" dirty="0" err="1"/>
              <a:t>fostering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i="1" dirty="0"/>
              <a:t>i</a:t>
            </a:r>
            <a:r>
              <a:rPr lang="hr-HR" sz="2000" b="1" dirty="0"/>
              <a:t> </a:t>
            </a:r>
            <a:r>
              <a:rPr lang="hr-HR" sz="2000" b="1" dirty="0" err="1"/>
              <a:t>teaching</a:t>
            </a:r>
            <a:r>
              <a:rPr lang="hr-HR" sz="2000" i="1" dirty="0"/>
              <a:t>. </a:t>
            </a:r>
          </a:p>
          <a:p>
            <a:pPr marL="0" indent="0" algn="ctr">
              <a:buNone/>
            </a:pPr>
            <a:r>
              <a:rPr lang="hr-HR" sz="2000" i="1" dirty="0"/>
              <a:t>Nakon čitanja izaberi između dva zadatka: ili odgovori na pitanja ili napravi istraživanje o volontiranju </a:t>
            </a:r>
            <a:r>
              <a:rPr lang="hr-HR" sz="2000" i="1"/>
              <a:t>u svojoj zemlji </a:t>
            </a:r>
            <a:r>
              <a:rPr lang="hr-HR" sz="2000" i="1" dirty="0"/>
              <a:t>/ svom gradu.</a:t>
            </a:r>
          </a:p>
        </p:txBody>
      </p:sp>
      <p:pic>
        <p:nvPicPr>
          <p:cNvPr id="1026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4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002" y="728999"/>
            <a:ext cx="4050000" cy="5400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prvu temu, danas krećemo na UNIT 2, tj. drugu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3</a:t>
            </a:r>
            <a:r>
              <a:rPr lang="hr-HR" sz="2000" i="1" dirty="0"/>
              <a:t> na 22. i 23.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Time to </a:t>
            </a:r>
            <a:r>
              <a:rPr lang="hr-HR" sz="2000" b="1" dirty="0" err="1"/>
              <a:t>enjoy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2002" y="728999"/>
            <a:ext cx="404817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237784"/>
            <a:ext cx="6620822" cy="4382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još jednom ćeš ponoviti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, ali i Past </a:t>
            </a:r>
            <a:r>
              <a:rPr lang="hr-HR" sz="2000" i="1" dirty="0" err="1"/>
              <a:t>Simple</a:t>
            </a:r>
            <a:r>
              <a:rPr lang="hr-HR" sz="2000" i="1" dirty="0"/>
              <a:t>, te ćeš izražavati mogućnost u sadašnjosti i prošlosti!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za interese i hobije, stripove i filmove, </a:t>
            </a:r>
            <a:r>
              <a:rPr lang="hr-HR" sz="2000" i="1" dirty="0" err="1"/>
              <a:t>vlogging</a:t>
            </a:r>
            <a:r>
              <a:rPr lang="hr-HR" sz="2000" i="1" dirty="0"/>
              <a:t> (tj. Interesima mladih u moderno doba), i rječnik vezan za društvene mreže.</a:t>
            </a:r>
          </a:p>
          <a:p>
            <a:pPr marL="0" lvl="0" indent="0" algn="ctr">
              <a:buNone/>
            </a:pPr>
            <a:r>
              <a:rPr lang="hr-HR" sz="2000" i="1" dirty="0"/>
              <a:t>Govorit ćeš o svojim interesima i hobijima, životu sada i u prošlosti. Čitati ćeš i raspravljati o video </a:t>
            </a:r>
            <a:r>
              <a:rPr lang="hr-HR" sz="2000" i="1" dirty="0" err="1"/>
              <a:t>bloggingu</a:t>
            </a:r>
            <a:r>
              <a:rPr lang="hr-HR" sz="2000" i="1" dirty="0"/>
              <a:t>, te ćeš napisati recenziju (svoj osvrt) na jedan </a:t>
            </a:r>
            <a:r>
              <a:rPr lang="hr-HR" sz="2000" i="1" dirty="0" err="1"/>
              <a:t>vblog</a:t>
            </a:r>
            <a:r>
              <a:rPr lang="hr-HR" sz="2000" i="1" dirty="0"/>
              <a:t>.</a:t>
            </a:r>
          </a:p>
          <a:p>
            <a:pPr marL="0" lvl="0" indent="0" algn="ctr">
              <a:buNone/>
            </a:pPr>
            <a:r>
              <a:rPr lang="hr-HR" sz="2000" i="1" dirty="0"/>
              <a:t>Radit ćeš i na svom osobnom razvoju, komunikaciji, razvijat ćeš svoje poduzetničke sposobnosti, te ćeš se baviti i matematikom!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2002" y="728999"/>
            <a:ext cx="4048173" cy="540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571" y="0"/>
            <a:ext cx="5144429" cy="686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9268"/>
            <a:ext cx="5104077" cy="683946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97919"/>
            <a:ext cx="6019800" cy="1407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What do you do in your</a:t>
            </a:r>
            <a:r>
              <a:rPr lang="hr-HR" sz="2000" b="1" dirty="0"/>
              <a:t> </a:t>
            </a:r>
            <a:r>
              <a:rPr lang="en-US" sz="2000" b="1" dirty="0"/>
              <a:t>free time? </a:t>
            </a:r>
            <a:br>
              <a:rPr lang="hr-HR" sz="2000" b="1" dirty="0"/>
            </a:br>
            <a:r>
              <a:rPr lang="hr-HR" sz="2000" i="1" dirty="0"/>
              <a:t>Što radiš u svoje slobodno vrijeme?</a:t>
            </a:r>
          </a:p>
          <a:p>
            <a:pPr marL="0" indent="0">
              <a:buNone/>
            </a:pPr>
            <a:r>
              <a:rPr lang="en-US" sz="2000" b="1" dirty="0"/>
              <a:t>Have you got a hobby? What is it?</a:t>
            </a:r>
            <a:br>
              <a:rPr lang="hr-HR" sz="2000" b="1" dirty="0"/>
            </a:br>
            <a:r>
              <a:rPr lang="hr-HR" sz="2000" i="1" dirty="0"/>
              <a:t>Imaš li hobi? Koji?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7" y="155745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92" y="2720898"/>
            <a:ext cx="7191375" cy="2476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62633" y="1984468"/>
            <a:ext cx="6019800" cy="69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hobbies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unusual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Zaokruži hobije koje ti smatraš neobičnima!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967092D-22E6-447D-9CB9-B46D9FFA9B6C}"/>
              </a:ext>
            </a:extLst>
          </p:cNvPr>
          <p:cNvSpPr txBox="1">
            <a:spLocks/>
          </p:cNvSpPr>
          <p:nvPr/>
        </p:nvSpPr>
        <p:spPr>
          <a:xfrm>
            <a:off x="7621049" y="2720898"/>
            <a:ext cx="4399156" cy="2932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Prepoznaješ li sve nazive hobija?</a:t>
            </a:r>
          </a:p>
          <a:p>
            <a:pPr marL="0" indent="0">
              <a:buNone/>
            </a:pPr>
            <a:r>
              <a:rPr lang="en-US" sz="2400" b="1" dirty="0"/>
              <a:t>coin collecting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organic gardening</a:t>
            </a:r>
            <a:endParaRPr lang="hr-HR" sz="2400" b="1" dirty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singing in a choir</a:t>
            </a:r>
            <a:endParaRPr lang="hr-HR" sz="24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487B554-3C7B-41D3-832D-F2EEC9759D4C}"/>
              </a:ext>
            </a:extLst>
          </p:cNvPr>
          <p:cNvSpPr txBox="1">
            <a:spLocks/>
          </p:cNvSpPr>
          <p:nvPr/>
        </p:nvSpPr>
        <p:spPr>
          <a:xfrm>
            <a:off x="8520580" y="3434576"/>
            <a:ext cx="4399156" cy="2932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sakupljanje novčića</a:t>
            </a:r>
          </a:p>
          <a:p>
            <a:pPr marL="0" indent="0">
              <a:buNone/>
            </a:pPr>
            <a:endParaRPr lang="hr-HR" sz="2400" b="1" i="1" dirty="0"/>
          </a:p>
          <a:p>
            <a:pPr marL="0" indent="0">
              <a:buNone/>
            </a:pPr>
            <a:r>
              <a:rPr lang="hr-HR" sz="2400" i="1" dirty="0"/>
              <a:t>organsko vrtlarenje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pjevanje u zboru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11576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9" grpId="0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9268"/>
            <a:ext cx="5104077" cy="68394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0" y="941348"/>
            <a:ext cx="6172986" cy="26047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62633" y="144741"/>
            <a:ext cx="6019800" cy="69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2!</a:t>
            </a:r>
            <a:br>
              <a:rPr lang="hr-HR" sz="2000" b="1" dirty="0"/>
            </a:br>
            <a:r>
              <a:rPr lang="hr-HR" sz="2000" i="1" dirty="0"/>
              <a:t>Pogledaj riječi u 2. zadatku!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967092D-22E6-447D-9CB9-B46D9FFA9B6C}"/>
              </a:ext>
            </a:extLst>
          </p:cNvPr>
          <p:cNvSpPr txBox="1">
            <a:spLocks/>
          </p:cNvSpPr>
          <p:nvPr/>
        </p:nvSpPr>
        <p:spPr>
          <a:xfrm>
            <a:off x="6784708" y="892321"/>
            <a:ext cx="4399156" cy="5865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Prepoznaješ li sve izraze?</a:t>
            </a:r>
          </a:p>
          <a:p>
            <a:pPr marL="0" indent="0">
              <a:buNone/>
            </a:pPr>
            <a:r>
              <a:rPr lang="hr-HR" sz="2400" b="1" dirty="0"/>
              <a:t>b</a:t>
            </a:r>
            <a:r>
              <a:rPr lang="en-US" sz="2400" b="1" dirty="0" err="1"/>
              <a:t>eatboxing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c</a:t>
            </a:r>
            <a:r>
              <a:rPr lang="en-US" sz="2400" b="1" dirty="0" err="1"/>
              <a:t>alligraphy</a:t>
            </a:r>
            <a:endParaRPr lang="hr-HR" sz="2400" b="1" dirty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collecting buttons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en-US" sz="2400" b="1" dirty="0"/>
              <a:t>stamp collecting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d</a:t>
            </a:r>
            <a:r>
              <a:rPr lang="en-US" sz="2400" b="1" dirty="0" err="1"/>
              <a:t>oing</a:t>
            </a:r>
            <a:r>
              <a:rPr lang="hr-HR" sz="2400" b="1" dirty="0"/>
              <a:t> </a:t>
            </a:r>
            <a:r>
              <a:rPr lang="en-US" sz="2400" b="1" dirty="0"/>
              <a:t>bonsai trees</a:t>
            </a:r>
            <a:endParaRPr lang="hr-HR" sz="24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487B554-3C7B-41D3-832D-F2EEC9759D4C}"/>
              </a:ext>
            </a:extLst>
          </p:cNvPr>
          <p:cNvSpPr txBox="1">
            <a:spLocks/>
          </p:cNvSpPr>
          <p:nvPr/>
        </p:nvSpPr>
        <p:spPr>
          <a:xfrm>
            <a:off x="7583877" y="1628079"/>
            <a:ext cx="4399156" cy="433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oponašanje zvuka bubnjeva</a:t>
            </a:r>
          </a:p>
          <a:p>
            <a:pPr marL="0" indent="0">
              <a:buNone/>
            </a:pPr>
            <a:endParaRPr lang="hr-HR" sz="2400" b="1" i="1" dirty="0"/>
          </a:p>
          <a:p>
            <a:pPr marL="0" indent="0">
              <a:buNone/>
            </a:pPr>
            <a:r>
              <a:rPr lang="hr-HR" sz="2400" i="1" dirty="0"/>
              <a:t>krasopis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skupljati gumbe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skupljati </a:t>
            </a:r>
            <a:r>
              <a:rPr lang="hr-HR" sz="2400" i="1" dirty="0" err="1"/>
              <a:t>markice</a:t>
            </a:r>
            <a:endParaRPr lang="hr-HR" sz="2400" i="1" dirty="0"/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baviti se bonsai drvcima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8333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9268"/>
            <a:ext cx="5104077" cy="68394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0" y="941348"/>
            <a:ext cx="6172986" cy="26047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6808423" y="816770"/>
            <a:ext cx="5104077" cy="3457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conversation between </a:t>
            </a:r>
            <a:r>
              <a:rPr lang="en-US" sz="2000" b="1" dirty="0" err="1"/>
              <a:t>Ms</a:t>
            </a:r>
            <a:r>
              <a:rPr lang="en-US" sz="2000" b="1" dirty="0"/>
              <a:t> Whitaker,</a:t>
            </a:r>
            <a:r>
              <a:rPr lang="hr-HR" sz="2000" b="1" dirty="0"/>
              <a:t> </a:t>
            </a:r>
            <a:r>
              <a:rPr lang="en-US" sz="2000" b="1" dirty="0"/>
              <a:t>an 85-year-old history teacher and her young</a:t>
            </a:r>
            <a:r>
              <a:rPr lang="hr-HR" sz="2000" b="1" dirty="0"/>
              <a:t> </a:t>
            </a:r>
            <a:r>
              <a:rPr lang="en-US" sz="2000" b="1" dirty="0" err="1"/>
              <a:t>neighbours</a:t>
            </a:r>
            <a:r>
              <a:rPr lang="en-US" sz="2000" b="1" dirty="0"/>
              <a:t>. Tick the hobbies they mention.</a:t>
            </a:r>
            <a:br>
              <a:rPr lang="hr-HR" sz="2000" b="1" dirty="0"/>
            </a:br>
            <a:r>
              <a:rPr lang="hr-HR" sz="2000" i="1" dirty="0"/>
              <a:t>Poslušaj zvučni zapis na sljedećoj poveznici i stavi kvačicu pored hobija koji će biti spomenuti u razgovoru gospođe </a:t>
            </a:r>
            <a:r>
              <a:rPr lang="hr-HR" sz="2000" i="1" dirty="0" err="1"/>
              <a:t>Whitaker</a:t>
            </a:r>
            <a:r>
              <a:rPr lang="hr-HR" sz="2000" i="1" dirty="0"/>
              <a:t> i njezinih mladih susjeda.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https://www.e-sfera.hr/dodatni-digitalni-sadrzaji/6c01b4cc-9276-469e-a8ec-e56ea764c9c3/assets/audio/07_u2__l1_ms_whitaker_1.mp3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7_08_Ms_Whitaker">
            <a:hlinkClick r:id="" action="ppaction://media"/>
            <a:extLst>
              <a:ext uri="{FF2B5EF4-FFF2-40B4-BE49-F238E27FC236}">
                <a16:creationId xmlns:a16="http://schemas.microsoft.com/office/drawing/2014/main" id="{E40F3316-3250-46C2-A33E-A2E6D28B6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02900" y="2936487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92E66BE-D8A6-4D75-9ECC-8382C9B93FFF}"/>
              </a:ext>
            </a:extLst>
          </p:cNvPr>
          <p:cNvSpPr txBox="1">
            <a:spLocks/>
          </p:cNvSpPr>
          <p:nvPr/>
        </p:nvSpPr>
        <p:spPr>
          <a:xfrm>
            <a:off x="6808423" y="4483865"/>
            <a:ext cx="5104077" cy="807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Provjeri.</a:t>
            </a:r>
          </a:p>
        </p:txBody>
      </p:sp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CAAAC501-941E-4496-9C9B-44A4BF1E2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084" y="2195664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8DD51494-B0BF-4F84-A39F-BEB6147FD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66" y="2930786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1773BA64-AB8D-4DF6-B142-F0F4FFD9F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298" y="2465217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E9109476-4BDF-46AA-A247-92885253E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56" y="2676151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5B6C2920-FDDF-4807-ABDA-C711414C0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344" y="2699109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04AC089B-B0D4-4644-83F1-A957E47E2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254" y="2459516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3CE2EC56-53A2-4639-B404-4D9079733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153" y="2922524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2A9B78C9-D760-4A1D-A074-07295BC42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742" y="2211997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63112F93-D153-4DFE-A65E-0C5B4FCC9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764" y="2211612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48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08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9268"/>
            <a:ext cx="5104077" cy="68394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719" y="2374135"/>
            <a:ext cx="5968256" cy="29586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66062" y="88311"/>
            <a:ext cx="6646438" cy="3457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conversation </a:t>
            </a:r>
            <a:r>
              <a:rPr lang="hr-HR" sz="2000" b="1" dirty="0" err="1"/>
              <a:t>once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en-US" sz="2000" b="1" dirty="0"/>
              <a:t>decide if these sentences</a:t>
            </a:r>
            <a:r>
              <a:rPr lang="hr-HR" sz="2000" b="1" dirty="0"/>
              <a:t> </a:t>
            </a:r>
            <a:r>
              <a:rPr lang="en-US" sz="2000" b="1" dirty="0"/>
              <a:t>are true (T) or false (F).</a:t>
            </a:r>
            <a:br>
              <a:rPr lang="hr-HR" sz="2000" b="1" dirty="0"/>
            </a:br>
            <a:r>
              <a:rPr lang="hr-HR" sz="2000" i="1" dirty="0"/>
              <a:t>Poslušaj zvučni zapis na sljedećoj poveznici još jednom i označi jesu li rečenice točne ili ne.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https://www.e-sfera.hr/dodatni-digitalni-sadrzaji/6c01b4cc-9276-469e-a8ec-e56ea764c9c3/assets/audio/07_u2__l1_ms_whitaker_1.mp3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7_08_Ms_Whitaker">
            <a:hlinkClick r:id="" action="ppaction://media"/>
            <a:extLst>
              <a:ext uri="{FF2B5EF4-FFF2-40B4-BE49-F238E27FC236}">
                <a16:creationId xmlns:a16="http://schemas.microsoft.com/office/drawing/2014/main" id="{E40F3316-3250-46C2-A33E-A2E6D28B6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50975" y="869962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92E66BE-D8A6-4D75-9ECC-8382C9B93FFF}"/>
              </a:ext>
            </a:extLst>
          </p:cNvPr>
          <p:cNvSpPr txBox="1">
            <a:spLocks/>
          </p:cNvSpPr>
          <p:nvPr/>
        </p:nvSpPr>
        <p:spPr>
          <a:xfrm>
            <a:off x="5266062" y="5541484"/>
            <a:ext cx="5104077" cy="807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Provjeri.</a:t>
            </a:r>
          </a:p>
        </p:txBody>
      </p:sp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1924B1A7-7EAF-415D-B02C-BEBC002E5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4287" y="3354043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BC8FEDD6-14BF-47B0-968D-D01E5F3DE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4286" y="3650450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ACECD88C-8FF0-472F-8547-DAA561009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562" y="4299560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EAAC8EF0-B69A-4DD3-A635-2D2F672D9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0284" y="4582677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3CD21F7B-9B9B-48FB-A387-024FE21E2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0284" y="4879084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6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8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build="p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9268"/>
            <a:ext cx="5104077" cy="68394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867" y="1817199"/>
            <a:ext cx="5356827" cy="43494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66061" y="466313"/>
            <a:ext cx="6646438" cy="3457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hobbies</a:t>
            </a:r>
            <a:r>
              <a:rPr lang="hr-HR" sz="2000" b="1" dirty="0"/>
              <a:t> are </a:t>
            </a:r>
            <a:r>
              <a:rPr lang="hr-HR" sz="2000" b="1" dirty="0" err="1"/>
              <a:t>described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? </a:t>
            </a:r>
            <a:r>
              <a:rPr lang="hr-HR" sz="2000" b="1" dirty="0" err="1"/>
              <a:t>Copy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2 </a:t>
            </a:r>
            <a:r>
              <a:rPr lang="hr-HR" sz="2000" b="1" dirty="0" err="1"/>
              <a:t>next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appropriate</a:t>
            </a:r>
            <a:r>
              <a:rPr lang="hr-HR" sz="2000" b="1" dirty="0"/>
              <a:t> </a:t>
            </a:r>
            <a:r>
              <a:rPr lang="hr-HR" sz="2000" b="1" dirty="0" err="1"/>
              <a:t>description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4. zadatku su opisani neki hobiji iz 2. zadatka. Prepiši riječ pored ispravnog objašnjenja.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D0AD55A-FB61-49A6-B440-0AC3A7203D97}"/>
              </a:ext>
            </a:extLst>
          </p:cNvPr>
          <p:cNvSpPr txBox="1">
            <a:spLocks/>
          </p:cNvSpPr>
          <p:nvPr/>
        </p:nvSpPr>
        <p:spPr>
          <a:xfrm>
            <a:off x="9853560" y="3215548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calligraphy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B0788E0-DB47-4D2B-9CCE-1A285DC805F2}"/>
              </a:ext>
            </a:extLst>
          </p:cNvPr>
          <p:cNvSpPr txBox="1">
            <a:spLocks/>
          </p:cNvSpPr>
          <p:nvPr/>
        </p:nvSpPr>
        <p:spPr>
          <a:xfrm>
            <a:off x="6315310" y="3735637"/>
            <a:ext cx="327128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doing</a:t>
            </a:r>
            <a:r>
              <a:rPr lang="hr-HR" sz="2200" i="1" dirty="0">
                <a:solidFill>
                  <a:srgbClr val="FF0000"/>
                </a:solidFill>
              </a:rPr>
              <a:t> bonsai </a:t>
            </a:r>
            <a:r>
              <a:rPr lang="hr-HR" sz="2200" i="1" dirty="0" err="1">
                <a:solidFill>
                  <a:srgbClr val="FF0000"/>
                </a:solidFill>
              </a:rPr>
              <a:t>trees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94CEF28-7363-448F-8CB3-FB5B08C21EC9}"/>
              </a:ext>
            </a:extLst>
          </p:cNvPr>
          <p:cNvSpPr txBox="1">
            <a:spLocks/>
          </p:cNvSpPr>
          <p:nvPr/>
        </p:nvSpPr>
        <p:spPr>
          <a:xfrm>
            <a:off x="8172460" y="4307960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origami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A68D9D8-E2AB-4422-9CA8-64E5D7CADEAE}"/>
              </a:ext>
            </a:extLst>
          </p:cNvPr>
          <p:cNvSpPr txBox="1">
            <a:spLocks/>
          </p:cNvSpPr>
          <p:nvPr/>
        </p:nvSpPr>
        <p:spPr>
          <a:xfrm>
            <a:off x="8884645" y="4823953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beatboxing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C32CF73-1534-47B8-BB99-6A2F0F47B1F1}"/>
              </a:ext>
            </a:extLst>
          </p:cNvPr>
          <p:cNvSpPr txBox="1">
            <a:spLocks/>
          </p:cNvSpPr>
          <p:nvPr/>
        </p:nvSpPr>
        <p:spPr>
          <a:xfrm>
            <a:off x="7155860" y="5637214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birdwatching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67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4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9268"/>
            <a:ext cx="5104077" cy="68394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8" y="2236670"/>
            <a:ext cx="6266212" cy="42747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49059" y="43443"/>
            <a:ext cx="6646438" cy="3457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to </a:t>
            </a:r>
            <a:r>
              <a:rPr lang="hr-HR" sz="2000" b="1" dirty="0" err="1"/>
              <a:t>Imogen</a:t>
            </a:r>
            <a:r>
              <a:rPr lang="hr-HR" sz="2000" b="1" dirty="0"/>
              <a:t> </a:t>
            </a:r>
            <a:r>
              <a:rPr lang="hr-HR" sz="2000" b="1" dirty="0" err="1"/>
              <a:t>talking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her</a:t>
            </a:r>
            <a:r>
              <a:rPr lang="hr-HR" sz="2000" b="1" dirty="0"/>
              <a:t> </a:t>
            </a:r>
            <a:r>
              <a:rPr lang="hr-HR" sz="2000" b="1" dirty="0" err="1"/>
              <a:t>hobby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zvučni zapis na sljedećoj poveznici i nadopuni rečenice.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https://www.e-sfera.hr/dodatni-digitalni-sadrzaji/6c01b4cc-9276-469e-a8ec-e56ea764c9c3/assets/audio/08_u2__l1_imogen_s_hobby_1.mp3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D0AD55A-FB61-49A6-B440-0AC3A7203D97}"/>
              </a:ext>
            </a:extLst>
          </p:cNvPr>
          <p:cNvSpPr txBox="1">
            <a:spLocks/>
          </p:cNvSpPr>
          <p:nvPr/>
        </p:nvSpPr>
        <p:spPr>
          <a:xfrm>
            <a:off x="8376787" y="3212300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reading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B0788E0-DB47-4D2B-9CCE-1A285DC805F2}"/>
              </a:ext>
            </a:extLst>
          </p:cNvPr>
          <p:cNvSpPr txBox="1">
            <a:spLocks/>
          </p:cNvSpPr>
          <p:nvPr/>
        </p:nvSpPr>
        <p:spPr>
          <a:xfrm>
            <a:off x="5300994" y="3791967"/>
            <a:ext cx="327128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94CEF28-7363-448F-8CB3-FB5B08C21EC9}"/>
              </a:ext>
            </a:extLst>
          </p:cNvPr>
          <p:cNvSpPr txBox="1">
            <a:spLocks/>
          </p:cNvSpPr>
          <p:nvPr/>
        </p:nvSpPr>
        <p:spPr>
          <a:xfrm>
            <a:off x="6258096" y="4391187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different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A68D9D8-E2AB-4422-9CA8-64E5D7CADEAE}"/>
              </a:ext>
            </a:extLst>
          </p:cNvPr>
          <p:cNvSpPr txBox="1">
            <a:spLocks/>
          </p:cNvSpPr>
          <p:nvPr/>
        </p:nvSpPr>
        <p:spPr>
          <a:xfrm>
            <a:off x="6571102" y="4994570"/>
            <a:ext cx="241866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better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happier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C32CF73-1534-47B8-BB99-6A2F0F47B1F1}"/>
              </a:ext>
            </a:extLst>
          </p:cNvPr>
          <p:cNvSpPr txBox="1">
            <a:spLocks/>
          </p:cNvSpPr>
          <p:nvPr/>
        </p:nvSpPr>
        <p:spPr>
          <a:xfrm>
            <a:off x="5323596" y="5510098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lot</a:t>
            </a:r>
            <a:r>
              <a:rPr lang="hr-HR" sz="2200" i="1" dirty="0">
                <a:solidFill>
                  <a:srgbClr val="FF0000"/>
                </a:solidFill>
              </a:rPr>
              <a:t> …</a:t>
            </a:r>
          </a:p>
        </p:txBody>
      </p:sp>
      <p:pic>
        <p:nvPicPr>
          <p:cNvPr id="5" name="07_09_Imogens_hobby">
            <a:hlinkClick r:id="" action="ppaction://media"/>
            <a:extLst>
              <a:ext uri="{FF2B5EF4-FFF2-40B4-BE49-F238E27FC236}">
                <a16:creationId xmlns:a16="http://schemas.microsoft.com/office/drawing/2014/main" id="{3F2ED52B-437E-49A1-9674-EA92D5491C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24609" y="437516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493B43B-0466-4D9F-8866-7E37380CA6FE}"/>
              </a:ext>
            </a:extLst>
          </p:cNvPr>
          <p:cNvSpPr txBox="1">
            <a:spLocks/>
          </p:cNvSpPr>
          <p:nvPr/>
        </p:nvSpPr>
        <p:spPr>
          <a:xfrm>
            <a:off x="6593136" y="5838260"/>
            <a:ext cx="1681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club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80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build="p"/>
      <p:bldP spid="14" grpId="0" build="p"/>
      <p:bldP spid="15" grpId="0" build="p"/>
      <p:bldP spid="16" grpId="0" build="p"/>
      <p:bldP spid="17" grpId="0" build="p"/>
      <p:bldP spid="18" grpId="0" build="p"/>
      <p:bldP spid="1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641</Words>
  <Application>Microsoft Office PowerPoint</Application>
  <PresentationFormat>Široki zaslon</PresentationFormat>
  <Paragraphs>109</Paragraphs>
  <Slides>17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Tema sustava Office</vt:lpstr>
      <vt:lpstr>UNIT 2;  Time to enjoy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133</cp:revision>
  <dcterms:created xsi:type="dcterms:W3CDTF">2020-09-12T11:20:19Z</dcterms:created>
  <dcterms:modified xsi:type="dcterms:W3CDTF">2020-10-16T12:42:29Z</dcterms:modified>
</cp:coreProperties>
</file>